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5"/>
  </p:normalViewPr>
  <p:slideViewPr>
    <p:cSldViewPr snapToGrid="0">
      <p:cViewPr varScale="1">
        <p:scale>
          <a:sx n="115" d="100"/>
          <a:sy n="115" d="100"/>
        </p:scale>
        <p:origin x="101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10/20/26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601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10/20/26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482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576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39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778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10/20/26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217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1">
              <a:rPr lang="en-US" smtClean="0"/>
              <a:t>10/20/26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418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1">
              <a:rPr lang="en-US" smtClean="0"/>
              <a:t>10/20/26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471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1">
              <a:rPr lang="en-US" smtClean="0"/>
              <a:t>10/20/26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412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1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96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23332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302217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70458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10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388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083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1">
              <a:rPr lang="en-US" smtClean="0"/>
              <a:t>10/20/26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514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848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1">
              <a:rPr lang="en-US" smtClean="0"/>
              <a:t>10/20/26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76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10/20/26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485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10/20/26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0147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10/20/26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786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10/20/26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4762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10/20/26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453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334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1013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869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0" r:id="rId2"/>
    <p:sldLayoutId id="2147483789" r:id="rId3"/>
    <p:sldLayoutId id="2147483819" r:id="rId4"/>
    <p:sldLayoutId id="2147483731" r:id="rId5"/>
    <p:sldLayoutId id="2147483743" r:id="rId6"/>
    <p:sldLayoutId id="2147483788" r:id="rId7"/>
    <p:sldLayoutId id="2147483795" r:id="rId8"/>
    <p:sldLayoutId id="2147483797" r:id="rId9"/>
    <p:sldLayoutId id="2147483816" r:id="rId10"/>
    <p:sldLayoutId id="2147483814" r:id="rId11"/>
    <p:sldLayoutId id="2147483815" r:id="rId12"/>
    <p:sldLayoutId id="2147483813" r:id="rId13"/>
    <p:sldLayoutId id="2147483810" r:id="rId14"/>
    <p:sldLayoutId id="2147483809" r:id="rId15"/>
    <p:sldLayoutId id="2147483806" r:id="rId16"/>
    <p:sldLayoutId id="2147483802" r:id="rId17"/>
    <p:sldLayoutId id="2147483768" r:id="rId18"/>
    <p:sldLayoutId id="2147483769" r:id="rId19"/>
    <p:sldLayoutId id="2147483774" r:id="rId20"/>
    <p:sldLayoutId id="2147483775" r:id="rId21"/>
    <p:sldLayoutId id="2147483798" r:id="rId22"/>
    <p:sldLayoutId id="2147483799" r:id="rId23"/>
    <p:sldLayoutId id="2147483734" r:id="rId24"/>
    <p:sldLayoutId id="2147483782" r:id="rId25"/>
    <p:sldLayoutId id="2147483785" r:id="rId26"/>
    <p:sldLayoutId id="2147483786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1B38E-D7AF-0A89-A086-CE223486A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0" dirty="0"/>
              <a:t>Диверсификация портфеля акций </a:t>
            </a:r>
            <a:br>
              <a:rPr lang="ru-RU" sz="8000" dirty="0"/>
            </a:br>
            <a:r>
              <a:rPr lang="ru-RU" sz="8000" dirty="0"/>
              <a:t>хедж-фонда</a:t>
            </a:r>
            <a:endParaRPr lang="en-US" sz="8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73A6DB-3E06-31D9-1983-32A47A9114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84124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Левченко Иван</a:t>
            </a:r>
          </a:p>
          <a:p>
            <a:r>
              <a:rPr lang="ru-RU" dirty="0"/>
              <a:t>Долгов Максим</a:t>
            </a:r>
            <a:endParaRPr lang="en-US" dirty="0"/>
          </a:p>
          <a:p>
            <a:r>
              <a:rPr lang="ru-RU" dirty="0"/>
              <a:t>Прудников Никита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469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D96F7-F3AD-6779-3920-4E58AE5A2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Исходные данные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3EC8E96-EEE7-F8CA-B33D-4A38503FF5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5595475"/>
              </p:ext>
            </p:extLst>
          </p:nvPr>
        </p:nvGraphicFramePr>
        <p:xfrm>
          <a:off x="106610" y="1837150"/>
          <a:ext cx="11822152" cy="3930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1391">
                  <a:extLst>
                    <a:ext uri="{9D8B030D-6E8A-4147-A177-3AD203B41FA5}">
                      <a16:colId xmlns:a16="http://schemas.microsoft.com/office/drawing/2014/main" val="4266737052"/>
                    </a:ext>
                  </a:extLst>
                </a:gridCol>
                <a:gridCol w="690692">
                  <a:extLst>
                    <a:ext uri="{9D8B030D-6E8A-4147-A177-3AD203B41FA5}">
                      <a16:colId xmlns:a16="http://schemas.microsoft.com/office/drawing/2014/main" val="281852350"/>
                    </a:ext>
                  </a:extLst>
                </a:gridCol>
                <a:gridCol w="777584">
                  <a:extLst>
                    <a:ext uri="{9D8B030D-6E8A-4147-A177-3AD203B41FA5}">
                      <a16:colId xmlns:a16="http://schemas.microsoft.com/office/drawing/2014/main" val="789374443"/>
                    </a:ext>
                  </a:extLst>
                </a:gridCol>
                <a:gridCol w="734138">
                  <a:extLst>
                    <a:ext uri="{9D8B030D-6E8A-4147-A177-3AD203B41FA5}">
                      <a16:colId xmlns:a16="http://schemas.microsoft.com/office/drawing/2014/main" val="2979018287"/>
                    </a:ext>
                  </a:extLst>
                </a:gridCol>
                <a:gridCol w="734138">
                  <a:extLst>
                    <a:ext uri="{9D8B030D-6E8A-4147-A177-3AD203B41FA5}">
                      <a16:colId xmlns:a16="http://schemas.microsoft.com/office/drawing/2014/main" val="1350632797"/>
                    </a:ext>
                  </a:extLst>
                </a:gridCol>
                <a:gridCol w="1240440">
                  <a:extLst>
                    <a:ext uri="{9D8B030D-6E8A-4147-A177-3AD203B41FA5}">
                      <a16:colId xmlns:a16="http://schemas.microsoft.com/office/drawing/2014/main" val="3979483151"/>
                    </a:ext>
                  </a:extLst>
                </a:gridCol>
                <a:gridCol w="734138">
                  <a:extLst>
                    <a:ext uri="{9D8B030D-6E8A-4147-A177-3AD203B41FA5}">
                      <a16:colId xmlns:a16="http://schemas.microsoft.com/office/drawing/2014/main" val="2931172984"/>
                    </a:ext>
                  </a:extLst>
                </a:gridCol>
                <a:gridCol w="734138">
                  <a:extLst>
                    <a:ext uri="{9D8B030D-6E8A-4147-A177-3AD203B41FA5}">
                      <a16:colId xmlns:a16="http://schemas.microsoft.com/office/drawing/2014/main" val="3814981243"/>
                    </a:ext>
                  </a:extLst>
                </a:gridCol>
                <a:gridCol w="1226375">
                  <a:extLst>
                    <a:ext uri="{9D8B030D-6E8A-4147-A177-3AD203B41FA5}">
                      <a16:colId xmlns:a16="http://schemas.microsoft.com/office/drawing/2014/main" val="2900037042"/>
                    </a:ext>
                  </a:extLst>
                </a:gridCol>
                <a:gridCol w="3589118">
                  <a:extLst>
                    <a:ext uri="{9D8B030D-6E8A-4147-A177-3AD203B41FA5}">
                      <a16:colId xmlns:a16="http://schemas.microsoft.com/office/drawing/2014/main" val="1742441481"/>
                    </a:ext>
                  </a:extLst>
                </a:gridCol>
              </a:tblGrid>
              <a:tr h="95491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Сектор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Тикер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Цена</a:t>
                      </a:r>
                      <a:r>
                        <a:rPr lang="en-US" sz="1800" u="none" strike="noStrike" dirty="0">
                          <a:effectLst/>
                        </a:rPr>
                        <a:t>, </a:t>
                      </a:r>
                      <a:r>
                        <a:rPr lang="en-US" sz="1800" u="none" strike="noStrike" dirty="0" err="1">
                          <a:effectLst/>
                        </a:rPr>
                        <a:t>рублей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EPS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P/E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Див</a:t>
                      </a:r>
                      <a:r>
                        <a:rPr lang="en-US" sz="1800" u="none" strike="noStrike" dirty="0">
                          <a:effectLst/>
                        </a:rPr>
                        <a:t>. </a:t>
                      </a:r>
                      <a:r>
                        <a:rPr lang="en-US" sz="1800" u="none" strike="noStrike" dirty="0" err="1">
                          <a:effectLst/>
                        </a:rPr>
                        <a:t>Доходность</a:t>
                      </a:r>
                      <a:r>
                        <a:rPr lang="en-US" sz="1800" u="none" strike="noStrike" dirty="0">
                          <a:effectLst/>
                        </a:rPr>
                        <a:t> (%)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Бета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ROE (%)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Чистый долг/EBITDA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u="none" strike="noStrike" dirty="0" err="1">
                          <a:effectLst/>
                        </a:rPr>
                        <a:t>Ключе</a:t>
                      </a:r>
                      <a:r>
                        <a:rPr lang="ru-RU" sz="1800" u="none" strike="noStrike" dirty="0">
                          <a:effectLst/>
                        </a:rPr>
                        <a:t>во</a:t>
                      </a:r>
                      <a:r>
                        <a:rPr lang="en-US" sz="1800" u="none" strike="noStrike" dirty="0" err="1">
                          <a:effectLst/>
                        </a:rPr>
                        <a:t>й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драйвер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259989"/>
                  </a:ext>
                </a:extLst>
              </a:tr>
              <a:tr h="5051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 err="1">
                          <a:effectLst/>
                        </a:rPr>
                        <a:t>Газ</a:t>
                      </a:r>
                      <a:r>
                        <a:rPr lang="en-US" sz="1400" u="none" strike="noStrike" dirty="0">
                          <a:effectLst/>
                        </a:rPr>
                        <a:t> (</a:t>
                      </a:r>
                      <a:r>
                        <a:rPr lang="ru-RU" sz="1400" u="none" strike="noStrike" dirty="0">
                          <a:effectLst/>
                        </a:rPr>
                        <a:t>Г</a:t>
                      </a:r>
                      <a:r>
                        <a:rPr lang="en-US" sz="1400" u="none" strike="noStrike" dirty="0" err="1">
                          <a:effectLst/>
                        </a:rPr>
                        <a:t>азпром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GAZP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160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32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12.00%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 err="1">
                          <a:effectLst/>
                        </a:rPr>
                        <a:t>Цены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на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газ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и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объем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экспорта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299223"/>
                  </a:ext>
                </a:extLst>
              </a:tr>
              <a:tr h="5051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 err="1">
                          <a:effectLst/>
                        </a:rPr>
                        <a:t>Телеком</a:t>
                      </a:r>
                      <a:r>
                        <a:rPr lang="en-US" sz="1400" u="none" strike="noStrike" dirty="0">
                          <a:effectLst/>
                        </a:rPr>
                        <a:t> (</a:t>
                      </a:r>
                      <a:r>
                        <a:rPr lang="ru-RU" sz="1400" u="none" strike="noStrike" dirty="0">
                          <a:effectLst/>
                        </a:rPr>
                        <a:t>МТС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MTSS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275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27.5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11.50%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0.8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2.2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 err="1">
                          <a:effectLst/>
                        </a:rPr>
                        <a:t>Рост</a:t>
                      </a:r>
                      <a:r>
                        <a:rPr lang="en-US" sz="1400" u="none" strike="noStrike" dirty="0">
                          <a:effectLst/>
                        </a:rPr>
                        <a:t> ARPU </a:t>
                      </a:r>
                      <a:r>
                        <a:rPr lang="en-US" sz="1400" u="none" strike="noStrike" dirty="0" err="1">
                          <a:effectLst/>
                        </a:rPr>
                        <a:t>и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количества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цифровых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сервисов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169127"/>
                  </a:ext>
                </a:extLst>
              </a:tr>
              <a:tr h="5051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 err="1">
                          <a:effectLst/>
                        </a:rPr>
                        <a:t>Пищевая</a:t>
                      </a:r>
                      <a:r>
                        <a:rPr lang="en-US" sz="1400" u="none" strike="noStrike" dirty="0">
                          <a:effectLst/>
                        </a:rPr>
                        <a:t> (</a:t>
                      </a:r>
                      <a:r>
                        <a:rPr lang="ru-RU" sz="1400" u="none" strike="noStrike" dirty="0">
                          <a:effectLst/>
                        </a:rPr>
                        <a:t>Ч</a:t>
                      </a:r>
                      <a:r>
                        <a:rPr lang="en-US" sz="1400" u="none" strike="noStrike" dirty="0" err="1">
                          <a:effectLst/>
                        </a:rPr>
                        <a:t>еркизово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GCHE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4800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480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7.50%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0.95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1.8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Рост </a:t>
                      </a:r>
                      <a:r>
                        <a:rPr lang="en-US" sz="1400" u="none" strike="noStrike" dirty="0" err="1">
                          <a:effectLst/>
                        </a:rPr>
                        <a:t>спроса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и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операционной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эффективности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145719"/>
                  </a:ext>
                </a:extLst>
              </a:tr>
              <a:tr h="50519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 err="1">
                          <a:effectLst/>
                        </a:rPr>
                        <a:t>Химия</a:t>
                      </a:r>
                      <a:r>
                        <a:rPr lang="en-US" sz="1400" u="none" strike="noStrike" dirty="0">
                          <a:effectLst/>
                        </a:rPr>
                        <a:t> (</a:t>
                      </a:r>
                      <a:r>
                        <a:rPr lang="en-US" sz="1400" u="none" strike="noStrike" dirty="0" err="1">
                          <a:effectLst/>
                        </a:rPr>
                        <a:t>Акрон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AKRN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12000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9.00%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0.8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 err="1">
                          <a:effectLst/>
                        </a:rPr>
                        <a:t>Цены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на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удобрения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и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объем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экспорта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969230"/>
                  </a:ext>
                </a:extLst>
              </a:tr>
              <a:tr h="95491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 err="1">
                          <a:effectLst/>
                        </a:rPr>
                        <a:t>Фарма</a:t>
                      </a:r>
                      <a:endParaRPr lang="ru-RU" sz="1400" u="none" strike="noStrike" dirty="0">
                        <a:effectLst/>
                      </a:endParaRPr>
                    </a:p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(</a:t>
                      </a:r>
                      <a:r>
                        <a:rPr lang="en-US" sz="1400" u="none" strike="noStrike" dirty="0" err="1">
                          <a:effectLst/>
                        </a:rPr>
                        <a:t>Фармстандарт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PHST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550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27.5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3.50%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0.6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0.1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Рост </a:t>
                      </a:r>
                      <a:r>
                        <a:rPr lang="en-US" sz="1400" u="none" strike="noStrike" dirty="0" err="1">
                          <a:effectLst/>
                        </a:rPr>
                        <a:t>продаж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лекарств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и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расширение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продуктового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портфеля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51" marR="7751" marT="7751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599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790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6F009-DE29-B8E9-2D24-E9009685A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5" y="994553"/>
            <a:ext cx="10840626" cy="790510"/>
          </a:xfrm>
        </p:spPr>
        <p:txBody>
          <a:bodyPr/>
          <a:lstStyle/>
          <a:p>
            <a:r>
              <a:rPr lang="ru-RU" dirty="0"/>
              <a:t>ЭТАП 1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6D61EC-62D1-D4AB-4B83-D19955DCE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2141034"/>
            <a:ext cx="10740100" cy="4320168"/>
          </a:xfrm>
        </p:spPr>
        <p:txBody>
          <a:bodyPr/>
          <a:lstStyle/>
          <a:p>
            <a:r>
              <a:rPr lang="ru-RU" b="1" dirty="0"/>
              <a:t>Почему у компании Акрон низкий Р/Е, но самый высокий </a:t>
            </a:r>
            <a:r>
              <a:rPr lang="en-US" b="1" dirty="0"/>
              <a:t>ROE </a:t>
            </a:r>
            <a:r>
              <a:rPr lang="ru-RU" b="1" dirty="0"/>
              <a:t>и низкий долг</a:t>
            </a:r>
            <a:r>
              <a:rPr lang="en-US" b="1" dirty="0"/>
              <a:t>?</a:t>
            </a:r>
          </a:p>
          <a:p>
            <a:pPr>
              <a:lnSpc>
                <a:spcPct val="100000"/>
              </a:lnSpc>
            </a:pPr>
            <a:r>
              <a:rPr lang="ru-RU" dirty="0"/>
              <a:t>Низкий </a:t>
            </a:r>
            <a:r>
              <a:rPr lang="en-US" dirty="0"/>
              <a:t>P/E </a:t>
            </a:r>
            <a:r>
              <a:rPr lang="ru-RU" dirty="0"/>
              <a:t>при рекордном </a:t>
            </a:r>
            <a:r>
              <a:rPr lang="en-US" dirty="0"/>
              <a:t>ROE </a:t>
            </a:r>
            <a:r>
              <a:rPr lang="ru-RU" dirty="0"/>
              <a:t>и низком долге относительно </a:t>
            </a:r>
            <a:r>
              <a:rPr lang="en-US" dirty="0"/>
              <a:t>EBITDA </a:t>
            </a:r>
            <a:r>
              <a:rPr lang="ru-RU" dirty="0"/>
              <a:t>объясняется высоким рыночным риском (Бета 1.40) и цикличностью химической отрасли, из-за чего инвесторы требуют дисконт к цене.</a:t>
            </a: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3563C0-4AC3-25BC-AA54-2E4AFA6C4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35" y="1547964"/>
            <a:ext cx="11033904" cy="3365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0EC32A-BA4C-9CDB-14C1-60A1E79AD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5" y="3150061"/>
            <a:ext cx="10497982" cy="369224"/>
          </a:xfrm>
          <a:prstGeom prst="rect">
            <a:avLst/>
          </a:prstGeom>
        </p:spPr>
      </p:pic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C5E6D97-3A1F-1920-CC21-AE5892DEEB43}"/>
              </a:ext>
            </a:extLst>
          </p:cNvPr>
          <p:cNvSpPr txBox="1">
            <a:spLocks/>
          </p:cNvSpPr>
          <p:nvPr/>
        </p:nvSpPr>
        <p:spPr>
          <a:xfrm>
            <a:off x="1088135" y="3611993"/>
            <a:ext cx="10740100" cy="4320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Neue Haas Grotesk Tex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Neue Haas Grotesk Text Pro" panose="020B0504020202020204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Neue Haas Grotesk Text Pro" panose="020B0504020202020204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Neue Haas Grotesk Text Pro" panose="020B0504020202020204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Neue Haas Grotesk Text Pro" panose="020B0504020202020204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У компании Телеком высокий </a:t>
            </a:r>
            <a:r>
              <a:rPr lang="en-US" b="1" dirty="0"/>
              <a:t>ROE</a:t>
            </a:r>
            <a:r>
              <a:rPr lang="ru-RU" b="1" dirty="0"/>
              <a:t>, но и высокий долг. Это риск для компании?</a:t>
            </a:r>
          </a:p>
          <a:p>
            <a:pPr>
              <a:lnSpc>
                <a:spcPct val="100000"/>
              </a:lnSpc>
            </a:pPr>
            <a:r>
              <a:rPr lang="ru-RU" dirty="0"/>
              <a:t>Высокий </a:t>
            </a:r>
            <a:r>
              <a:rPr lang="en-US" dirty="0"/>
              <a:t>ROE </a:t>
            </a:r>
            <a:r>
              <a:rPr lang="ru-RU" dirty="0"/>
              <a:t>МТС достигается за счет кредитного плеча, что подтверждает долг 2.2. Это создает риск роста процентных расходов, но стабильность сектора связи делает этот риск управляемым.</a:t>
            </a: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34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4E8BA-B344-D1D4-80AC-4B80F33E6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 2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81AA6BD-7488-1CFE-BADC-62D2701DEA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133344"/>
              </p:ext>
            </p:extLst>
          </p:nvPr>
        </p:nvGraphicFramePr>
        <p:xfrm>
          <a:off x="1087438" y="1881187"/>
          <a:ext cx="10841037" cy="16760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13679">
                  <a:extLst>
                    <a:ext uri="{9D8B030D-6E8A-4147-A177-3AD203B41FA5}">
                      <a16:colId xmlns:a16="http://schemas.microsoft.com/office/drawing/2014/main" val="1139897639"/>
                    </a:ext>
                  </a:extLst>
                </a:gridCol>
                <a:gridCol w="3613679">
                  <a:extLst>
                    <a:ext uri="{9D8B030D-6E8A-4147-A177-3AD203B41FA5}">
                      <a16:colId xmlns:a16="http://schemas.microsoft.com/office/drawing/2014/main" val="1934139922"/>
                    </a:ext>
                  </a:extLst>
                </a:gridCol>
                <a:gridCol w="3613679">
                  <a:extLst>
                    <a:ext uri="{9D8B030D-6E8A-4147-A177-3AD203B41FA5}">
                      <a16:colId xmlns:a16="http://schemas.microsoft.com/office/drawing/2014/main" val="970014010"/>
                    </a:ext>
                  </a:extLst>
                </a:gridCol>
              </a:tblGrid>
              <a:tr h="558684">
                <a:tc>
                  <a:txBody>
                    <a:bodyPr/>
                    <a:lstStyle/>
                    <a:p>
                      <a:r>
                        <a:rPr lang="ru-RU" dirty="0"/>
                        <a:t>Низкорисковые компании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Компании агрессивного роста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Высокодоходные компании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388925"/>
                  </a:ext>
                </a:extLst>
              </a:tr>
              <a:tr h="558684">
                <a:tc>
                  <a:txBody>
                    <a:bodyPr/>
                    <a:lstStyle/>
                    <a:p>
                      <a:r>
                        <a:rPr lang="ru-RU" dirty="0"/>
                        <a:t>Фармстандарт (бета 0,6</a:t>
                      </a:r>
                      <a:r>
                        <a:rPr lang="en-US" dirty="0"/>
                        <a:t>; </a:t>
                      </a:r>
                      <a:r>
                        <a:rPr lang="ru-RU" dirty="0"/>
                        <a:t>долг 0,1)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Акрон (</a:t>
                      </a:r>
                      <a:r>
                        <a:rPr lang="en-US" dirty="0"/>
                        <a:t>ROE </a:t>
                      </a:r>
                      <a:r>
                        <a:rPr lang="ru-RU" dirty="0"/>
                        <a:t>28</a:t>
                      </a:r>
                      <a:r>
                        <a:rPr lang="en-US" dirty="0"/>
                        <a:t>%; </a:t>
                      </a:r>
                      <a:r>
                        <a:rPr lang="ru-RU" dirty="0"/>
                        <a:t>бета 1,40)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МТС (див. Доходность 11,5</a:t>
                      </a:r>
                      <a:r>
                        <a:rPr lang="en-US" dirty="0"/>
                        <a:t>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008396"/>
                  </a:ext>
                </a:extLst>
              </a:tr>
              <a:tr h="558684">
                <a:tc>
                  <a:txBody>
                    <a:bodyPr/>
                    <a:lstStyle/>
                    <a:p>
                      <a:r>
                        <a:rPr lang="ru-RU" dirty="0"/>
                        <a:t>Черкизово (бета 0,95</a:t>
                      </a:r>
                      <a:r>
                        <a:rPr lang="en-US" dirty="0"/>
                        <a:t>;</a:t>
                      </a:r>
                      <a:r>
                        <a:rPr lang="ru-RU" dirty="0"/>
                        <a:t> </a:t>
                      </a:r>
                      <a:r>
                        <a:rPr lang="en-US" dirty="0"/>
                        <a:t>P/E 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Газпром</a:t>
                      </a:r>
                      <a:r>
                        <a:rPr lang="en-US" dirty="0"/>
                        <a:t> (</a:t>
                      </a:r>
                      <a:r>
                        <a:rPr lang="ru-RU" dirty="0"/>
                        <a:t>див. Доходность 12</a:t>
                      </a:r>
                      <a:r>
                        <a:rPr lang="en-US" dirty="0"/>
                        <a:t>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346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5132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721B3-AE09-D289-708D-69A0C15FA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/>
              <a:t>Этап 3</a:t>
            </a:r>
            <a:r>
              <a:rPr lang="en-US" sz="3100" dirty="0"/>
              <a:t>. </a:t>
            </a:r>
            <a:r>
              <a:rPr lang="ru-RU" sz="3100" dirty="0"/>
              <a:t>Рост цен на электроэнергию и логистику (20</a:t>
            </a:r>
            <a:r>
              <a:rPr lang="en-US" sz="3100" dirty="0"/>
              <a:t>%)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B0BA3-678F-1079-90F4-3385CC140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00000"/>
              </a:lnSpc>
              <a:buAutoNum type="arabicPeriod"/>
            </a:pPr>
            <a:r>
              <a:rPr lang="ru-RU" dirty="0"/>
              <a:t>Акрон — химическое производство зависит от энергетических ресурсов, а рост затрат может существенно снизить операционную маржу.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ru-RU" dirty="0"/>
              <a:t>Черкизово — рост расходов на логистику, корма, охлаждение и перевозку продукции может привести к снижению рентабельности.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ru-RU" dirty="0"/>
              <a:t>Газпром — влияние зависит от структуры производственных, транспортных и контрактных расходов.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ru-RU" dirty="0"/>
              <a:t>МТС — рост расходов на электроэнергию для инфраструктуры и обслуживание сети увеличит затраты, но эффект может быть ограничен относительно общей выручки.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ru-RU" dirty="0"/>
              <a:t>Фармстандарт — относительно устойчив благодаря специфике фармацевтического спроса, хотя расходы на производство, упаковку и логистику также могут вырасти.</a:t>
            </a:r>
          </a:p>
          <a:p>
            <a:pPr>
              <a:lnSpc>
                <a:spcPct val="100000"/>
              </a:lnSpc>
            </a:pPr>
            <a:endParaRPr lang="ru-RU" dirty="0"/>
          </a:p>
          <a:p>
            <a:pPr>
              <a:lnSpc>
                <a:spcPct val="100000"/>
              </a:lnSpc>
            </a:pPr>
            <a:r>
              <a:rPr lang="ru-RU" b="1" dirty="0"/>
              <a:t>Вывод</a:t>
            </a:r>
            <a:r>
              <a:rPr lang="en-US" dirty="0"/>
              <a:t>: </a:t>
            </a:r>
            <a:r>
              <a:rPr lang="ru-RU" dirty="0"/>
              <a:t>наиболее уязвимым предварительно является Акрон, а наиболее устойчивым — Фармстандарт. Это качественная оценка: для точного расчёта необходимы данные о доле энергетических и логистических расходов в себестоимости каждой компании.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71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7B1D1-66B2-8BE2-DE21-E335FC655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 4.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823B010-1CB6-BEAE-7882-A84E196BF8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231592"/>
              </p:ext>
            </p:extLst>
          </p:nvPr>
        </p:nvGraphicFramePr>
        <p:xfrm>
          <a:off x="1087438" y="1881188"/>
          <a:ext cx="10841037" cy="2291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13679">
                  <a:extLst>
                    <a:ext uri="{9D8B030D-6E8A-4147-A177-3AD203B41FA5}">
                      <a16:colId xmlns:a16="http://schemas.microsoft.com/office/drawing/2014/main" val="415511904"/>
                    </a:ext>
                  </a:extLst>
                </a:gridCol>
                <a:gridCol w="3613679">
                  <a:extLst>
                    <a:ext uri="{9D8B030D-6E8A-4147-A177-3AD203B41FA5}">
                      <a16:colId xmlns:a16="http://schemas.microsoft.com/office/drawing/2014/main" val="3795630663"/>
                    </a:ext>
                  </a:extLst>
                </a:gridCol>
                <a:gridCol w="3613679">
                  <a:extLst>
                    <a:ext uri="{9D8B030D-6E8A-4147-A177-3AD203B41FA5}">
                      <a16:colId xmlns:a16="http://schemas.microsoft.com/office/drawing/2014/main" val="2015102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Компания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Доля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Обоснование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53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Фармстандарт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Низкий долг, бета 0.6, защитный и стабильный сектор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642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МТС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Высокая див. доходность (11,5</a:t>
                      </a:r>
                      <a:r>
                        <a:rPr lang="en-US" dirty="0"/>
                        <a:t>%</a:t>
                      </a:r>
                      <a:r>
                        <a:rPr lang="ru-RU" dirty="0"/>
                        <a:t>), стабильный денежный поток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41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Черкизово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Стабильный спрос на продукцию, низкая волатильность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081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6F666BF-685F-EACC-D299-BFB96D983D26}"/>
              </a:ext>
            </a:extLst>
          </p:cNvPr>
          <p:cNvSpPr txBox="1"/>
          <p:nvPr/>
        </p:nvSpPr>
        <p:spPr>
          <a:xfrm>
            <a:off x="1087438" y="4462713"/>
            <a:ext cx="60997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dirty="0"/>
              <a:t>Почему не включили Газпром и Акрон</a:t>
            </a:r>
            <a:r>
              <a:rPr lang="en-US" sz="1600" b="1" dirty="0"/>
              <a:t>?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Несмотря на то, что Р/Е Газпрома наиболее привлекательный среди всех компаний и высокую див. доходность, компания подвержена существенным внешним и отраслевым рискам. 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Акрон демонстрирует высокую рентабельность капитала и умеренный долг, однако акции компании наиболее волатильны.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37005945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docMetadata/LabelInfo.xml><?xml version="1.0" encoding="utf-8"?>
<clbl:labelList xmlns:clbl="http://schemas.microsoft.com/office/2020/mipLabelMetadata">
  <clbl:label id="{1a19d03a-48bc-4359-8038-5b5f6d5847c3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75</TotalTime>
  <Words>517</Words>
  <Application>Microsoft Macintosh PowerPoint</Application>
  <PresentationFormat>Widescreen</PresentationFormat>
  <Paragraphs>103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 Narrow</vt:lpstr>
      <vt:lpstr>Arial</vt:lpstr>
      <vt:lpstr>Neue Haas Grotesk Text Pro</vt:lpstr>
      <vt:lpstr>System Font Regular</vt:lpstr>
      <vt:lpstr>Bjorn</vt:lpstr>
      <vt:lpstr>Диверсификация портфеля акций  хедж-фонда</vt:lpstr>
      <vt:lpstr>Исходные данные</vt:lpstr>
      <vt:lpstr>ЭТАП 1</vt:lpstr>
      <vt:lpstr>Этап 2</vt:lpstr>
      <vt:lpstr>Этап 3. Рост цен на электроэнергию и логистику (20%)</vt:lpstr>
      <vt:lpstr>Этап 4.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Максим Долгов</dc:creator>
  <cp:lastModifiedBy>Максим Долгов</cp:lastModifiedBy>
  <cp:revision>1</cp:revision>
  <dcterms:created xsi:type="dcterms:W3CDTF">2026-10-20T15:56:11Z</dcterms:created>
  <dcterms:modified xsi:type="dcterms:W3CDTF">2026-10-20T17:11:46Z</dcterms:modified>
</cp:coreProperties>
</file>